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1" r:id="rId6"/>
    <p:sldId id="264"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738" autoAdjust="0"/>
  </p:normalViewPr>
  <p:slideViewPr>
    <p:cSldViewPr snapToGrid="0">
      <p:cViewPr varScale="1">
        <p:scale>
          <a:sx n="58" d="100"/>
          <a:sy n="58" d="100"/>
        </p:scale>
        <p:origin x="117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57A68-2EBC-4894-8925-5795669F4885}" type="datetimeFigureOut">
              <a:rPr lang="en-US" smtClean="0"/>
              <a:t>4/2/2014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3476B-46C0-442E-9D95-880CD181FC42}" type="slidenum">
              <a:rPr lang="en-US" smtClean="0"/>
              <a:t>‹#›</a:t>
            </a:fld>
            <a:endParaRPr lang="en-US"/>
          </a:p>
        </p:txBody>
      </p:sp>
    </p:spTree>
    <p:extLst>
      <p:ext uri="{BB962C8B-B14F-4D97-AF65-F5344CB8AC3E}">
        <p14:creationId xmlns:p14="http://schemas.microsoft.com/office/powerpoint/2010/main" val="368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everyone.</a:t>
            </a:r>
            <a:r>
              <a:rPr lang="en-US" baseline="0" dirty="0" smtClean="0"/>
              <a:t> My name is Brittany Meucci I am from Northern Arizona University and am working on my Bachelors in Geology. For the past few months I have been working under Dr. </a:t>
            </a:r>
            <a:r>
              <a:rPr lang="en-US" baseline="0" dirty="0" err="1" smtClean="0"/>
              <a:t>Milazzo</a:t>
            </a:r>
            <a:r>
              <a:rPr lang="en-US" baseline="0" dirty="0" smtClean="0"/>
              <a:t> formerly of the USGS on the Search for </a:t>
            </a:r>
            <a:r>
              <a:rPr lang="en-US" baseline="0" smtClean="0"/>
              <a:t>Columnar jointing on Mars.</a:t>
            </a:r>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1</a:t>
            </a:fld>
            <a:endParaRPr lang="en-US"/>
          </a:p>
        </p:txBody>
      </p:sp>
    </p:spTree>
    <p:extLst>
      <p:ext uri="{BB962C8B-B14F-4D97-AF65-F5344CB8AC3E}">
        <p14:creationId xmlns:p14="http://schemas.microsoft.com/office/powerpoint/2010/main" val="256228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Columnar</a:t>
            </a:r>
            <a:r>
              <a:rPr lang="en-US" baseline="0" dirty="0" smtClean="0"/>
              <a:t> jointing is a process where lava interacts with water. When the lava comes into contact with the water it cools much more rapidly than usual. Because it cools so rapidly it forms columns. These columns contract creating space between them. Columns are typically six sided and have a 120 degree angle between adjacent sides. But columns can appear in 4 to 7 sides.</a:t>
            </a:r>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2</a:t>
            </a:fld>
            <a:endParaRPr lang="en-US"/>
          </a:p>
        </p:txBody>
      </p:sp>
    </p:spTree>
    <p:extLst>
      <p:ext uri="{BB962C8B-B14F-4D97-AF65-F5344CB8AC3E}">
        <p14:creationId xmlns:p14="http://schemas.microsoft.com/office/powerpoint/2010/main" val="281108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High Resolution Imaging Science Experiment,</a:t>
            </a:r>
            <a:r>
              <a:rPr lang="en-US" sz="1200" kern="1200" baseline="0" dirty="0" smtClean="0">
                <a:solidFill>
                  <a:schemeClr val="tx1"/>
                </a:solidFill>
                <a:effectLst/>
                <a:latin typeface="+mn-lt"/>
                <a:ea typeface="+mn-ea"/>
                <a:cs typeface="+mn-cs"/>
              </a:rPr>
              <a:t> also known as, </a:t>
            </a:r>
            <a:r>
              <a:rPr lang="en-US" sz="1200" kern="1200" baseline="0" dirty="0" err="1" smtClean="0">
                <a:solidFill>
                  <a:schemeClr val="tx1"/>
                </a:solidFill>
                <a:effectLst/>
                <a:latin typeface="+mn-lt"/>
                <a:ea typeface="+mn-ea"/>
                <a:cs typeface="+mn-cs"/>
              </a:rPr>
              <a:t>HiRISE</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is a camera on board the Mars Reconnaissance Orbiter (MRO) is how the columnar jointing was discovered. Only ~1% of Mars</a:t>
            </a:r>
            <a:r>
              <a:rPr lang="en-US" sz="1200" kern="1200" baseline="0" dirty="0" smtClean="0">
                <a:solidFill>
                  <a:schemeClr val="tx1"/>
                </a:solidFill>
                <a:effectLst/>
                <a:latin typeface="+mn-lt"/>
                <a:ea typeface="+mn-ea"/>
                <a:cs typeface="+mn-cs"/>
              </a:rPr>
              <a:t> has been canvassed but there are approximately 30,000+ photos that have been taken. The </a:t>
            </a:r>
            <a:r>
              <a:rPr lang="en-US" sz="1200" kern="1200" baseline="0" dirty="0" err="1" smtClean="0">
                <a:solidFill>
                  <a:schemeClr val="tx1"/>
                </a:solidFill>
                <a:effectLst/>
                <a:latin typeface="+mn-lt"/>
                <a:ea typeface="+mn-ea"/>
                <a:cs typeface="+mn-cs"/>
              </a:rPr>
              <a:t>HiRISE</a:t>
            </a:r>
            <a:r>
              <a:rPr lang="en-US" sz="1200" kern="1200" baseline="0" dirty="0" smtClean="0">
                <a:solidFill>
                  <a:schemeClr val="tx1"/>
                </a:solidFill>
                <a:effectLst/>
                <a:latin typeface="+mn-lt"/>
                <a:ea typeface="+mn-ea"/>
                <a:cs typeface="+mn-cs"/>
              </a:rPr>
              <a:t> sees in 400-1000 nanometers just a tad better than the human eye that sees at 300-700 nanometers. It is the highest resolution lens to orbit Mars and is one of the largest telescopes to leave Earth’s orbit. </a:t>
            </a:r>
            <a:r>
              <a:rPr lang="en-US" sz="1200" kern="1200" baseline="0" dirty="0" err="1" smtClean="0">
                <a:solidFill>
                  <a:schemeClr val="tx1"/>
                </a:solidFill>
                <a:effectLst/>
                <a:latin typeface="+mn-lt"/>
                <a:ea typeface="+mn-ea"/>
                <a:cs typeface="+mn-cs"/>
              </a:rPr>
              <a:t>HiRISE</a:t>
            </a:r>
            <a:r>
              <a:rPr lang="en-US" sz="1200" kern="1200" baseline="0" dirty="0" smtClean="0">
                <a:solidFill>
                  <a:schemeClr val="tx1"/>
                </a:solidFill>
                <a:effectLst/>
                <a:latin typeface="+mn-lt"/>
                <a:ea typeface="+mn-ea"/>
                <a:cs typeface="+mn-cs"/>
              </a:rPr>
              <a:t> allows us to see 1 meter sized objects on Mars’ surface from 370-400 km above the surface.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3</a:t>
            </a:fld>
            <a:endParaRPr lang="en-US"/>
          </a:p>
        </p:txBody>
      </p:sp>
    </p:spTree>
    <p:extLst>
      <p:ext uri="{BB962C8B-B14F-4D97-AF65-F5344CB8AC3E}">
        <p14:creationId xmlns:p14="http://schemas.microsoft.com/office/powerpoint/2010/main" val="226063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Columnar jointing on Mars is found in the</a:t>
            </a:r>
            <a:r>
              <a:rPr lang="en-US" baseline="0" dirty="0" smtClean="0"/>
              <a:t> crater walls. It is only found here because when an object impacts with Mars’ surface the layers are tilted laterally and exposed. It is possible the joints are present elsewhere but with the surface conditions of Mars, we can not see the joints unless something, like an impact, removes the dust layers or exposes the rock. In the online database the photos can be found under Volcanic processes or Impact processes. For the duration of the project I have canvassed photos in both categories and contributed to the list of definite, maybe, and no for where this is occurring.</a:t>
            </a:r>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4</a:t>
            </a:fld>
            <a:endParaRPr lang="en-US"/>
          </a:p>
        </p:txBody>
      </p:sp>
    </p:spTree>
    <p:extLst>
      <p:ext uri="{BB962C8B-B14F-4D97-AF65-F5344CB8AC3E}">
        <p14:creationId xmlns:p14="http://schemas.microsoft.com/office/powerpoint/2010/main" val="75309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Lava</a:t>
            </a:r>
            <a:r>
              <a:rPr lang="en-US" baseline="0" dirty="0" smtClean="0"/>
              <a:t> flows like water, it follows the path of gravity. Because lava does this, it is very likely it will come into contact with a river or other body of water. When the lava comes into contact with a river it can dam the river and create a bowl for water to fill in and eventually create a lake. It has been evident in Clarkia, Idaho that once the river dries up, the fossils are very well persevered. It is highly likely that a river was dammed but lava on Mars but no dry lake beds have been discovered yet. If a lake bed were to be found, it is safe to say that fossils may one day be found on Mars.</a:t>
            </a:r>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5</a:t>
            </a:fld>
            <a:endParaRPr lang="en-US"/>
          </a:p>
        </p:txBody>
      </p:sp>
    </p:spTree>
    <p:extLst>
      <p:ext uri="{BB962C8B-B14F-4D97-AF65-F5344CB8AC3E}">
        <p14:creationId xmlns:p14="http://schemas.microsoft.com/office/powerpoint/2010/main" val="225816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to future</a:t>
            </a:r>
            <a:r>
              <a:rPr lang="en-US" baseline="0" dirty="0" smtClean="0"/>
              <a:t> research we will hopefully be able to compare Mars with Earth jointing. Doing studies on Mars helps to understand what processes previously occurred on Earth. </a:t>
            </a:r>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7</a:t>
            </a:fld>
            <a:endParaRPr lang="en-US"/>
          </a:p>
        </p:txBody>
      </p:sp>
    </p:spTree>
    <p:extLst>
      <p:ext uri="{BB962C8B-B14F-4D97-AF65-F5344CB8AC3E}">
        <p14:creationId xmlns:p14="http://schemas.microsoft.com/office/powerpoint/2010/main" val="306276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thank</a:t>
            </a:r>
            <a:r>
              <a:rPr lang="en-US" baseline="0" dirty="0" smtClean="0"/>
              <a:t> NASA Space Grant internship and Dr. Barlow and  Mrs. </a:t>
            </a:r>
            <a:r>
              <a:rPr lang="en-US" baseline="0" dirty="0" err="1" smtClean="0"/>
              <a:t>Stigmon</a:t>
            </a:r>
            <a:endParaRPr lang="en-US" dirty="0"/>
          </a:p>
        </p:txBody>
      </p:sp>
      <p:sp>
        <p:nvSpPr>
          <p:cNvPr id="4" name="Slide Number Placeholder 3"/>
          <p:cNvSpPr>
            <a:spLocks noGrp="1"/>
          </p:cNvSpPr>
          <p:nvPr>
            <p:ph type="sldNum" sz="quarter" idx="10"/>
          </p:nvPr>
        </p:nvSpPr>
        <p:spPr/>
        <p:txBody>
          <a:bodyPr/>
          <a:lstStyle/>
          <a:p>
            <a:fld id="{B733476B-46C0-442E-9D95-880CD181FC42}" type="slidenum">
              <a:rPr lang="en-US" smtClean="0"/>
              <a:t>8</a:t>
            </a:fld>
            <a:endParaRPr lang="en-US"/>
          </a:p>
        </p:txBody>
      </p:sp>
    </p:spTree>
    <p:extLst>
      <p:ext uri="{BB962C8B-B14F-4D97-AF65-F5344CB8AC3E}">
        <p14:creationId xmlns:p14="http://schemas.microsoft.com/office/powerpoint/2010/main" val="418521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0AEFAB-7430-4D22-9727-C7A88D733A8C}"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333058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0AEFAB-7430-4D22-9727-C7A88D733A8C}"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233166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0AEFAB-7430-4D22-9727-C7A88D733A8C}"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24456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0AEFAB-7430-4D22-9727-C7A88D733A8C}"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71296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0AEFAB-7430-4D22-9727-C7A88D733A8C}"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1325549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0AEFAB-7430-4D22-9727-C7A88D733A8C}"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66381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0AEFAB-7430-4D22-9727-C7A88D733A8C}" type="datetimeFigureOut">
              <a:rPr lang="en-US" smtClean="0"/>
              <a:t>4/2/2014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60619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0AEFAB-7430-4D22-9727-C7A88D733A8C}" type="datetimeFigureOut">
              <a:rPr lang="en-US" smtClean="0"/>
              <a:t>4/2/2014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308078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AEFAB-7430-4D22-9727-C7A88D733A8C}" type="datetimeFigureOut">
              <a:rPr lang="en-US" smtClean="0"/>
              <a:t>4/2/2014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1734349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0AEFAB-7430-4D22-9727-C7A88D733A8C}"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335489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0AEFAB-7430-4D22-9727-C7A88D733A8C}"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B8E33-47DE-4954-910A-FC4B9BE8945D}" type="slidenum">
              <a:rPr lang="en-US" smtClean="0"/>
              <a:t>‹#›</a:t>
            </a:fld>
            <a:endParaRPr lang="en-US"/>
          </a:p>
        </p:txBody>
      </p:sp>
    </p:spTree>
    <p:extLst>
      <p:ext uri="{BB962C8B-B14F-4D97-AF65-F5344CB8AC3E}">
        <p14:creationId xmlns:p14="http://schemas.microsoft.com/office/powerpoint/2010/main" val="396854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0">
              <a:schemeClr val="accent2">
                <a:lumMod val="67000"/>
              </a:schemeClr>
            </a:gs>
            <a:gs pos="68000">
              <a:schemeClr val="accent2">
                <a:lumMod val="97000"/>
                <a:lumOff val="3000"/>
              </a:schemeClr>
            </a:gs>
            <a:gs pos="80000">
              <a:schemeClr val="accent2">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EFAB-7430-4D22-9727-C7A88D733A8C}" type="datetimeFigureOut">
              <a:rPr lang="en-US" smtClean="0"/>
              <a:t>4/2/2014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B8E33-47DE-4954-910A-FC4B9BE8945D}" type="slidenum">
              <a:rPr lang="en-US" smtClean="0"/>
              <a:t>‹#›</a:t>
            </a:fld>
            <a:endParaRPr lang="en-US"/>
          </a:p>
        </p:txBody>
      </p:sp>
    </p:spTree>
    <p:extLst>
      <p:ext uri="{BB962C8B-B14F-4D97-AF65-F5344CB8AC3E}">
        <p14:creationId xmlns:p14="http://schemas.microsoft.com/office/powerpoint/2010/main" val="2975061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328" y="519037"/>
            <a:ext cx="9144000" cy="1019835"/>
          </a:xfrm>
        </p:spPr>
        <p:txBody>
          <a:bodyPr>
            <a:noAutofit/>
          </a:bodyPr>
          <a:lstStyle/>
          <a:p>
            <a:r>
              <a:rPr lang="en-US" sz="5400" dirty="0" smtClean="0">
                <a:solidFill>
                  <a:schemeClr val="bg1"/>
                </a:solidFill>
              </a:rPr>
              <a:t>Searching for Columnar Jointing on Mars</a:t>
            </a:r>
            <a:endParaRPr lang="en-US" sz="5400" dirty="0">
              <a:solidFill>
                <a:schemeClr val="bg1"/>
              </a:solidFill>
            </a:endParaRPr>
          </a:p>
        </p:txBody>
      </p:sp>
      <p:sp>
        <p:nvSpPr>
          <p:cNvPr id="3" name="Subtitle 2"/>
          <p:cNvSpPr>
            <a:spLocks noGrp="1"/>
          </p:cNvSpPr>
          <p:nvPr>
            <p:ph type="subTitle" idx="1"/>
          </p:nvPr>
        </p:nvSpPr>
        <p:spPr>
          <a:xfrm>
            <a:off x="3245490" y="5733688"/>
            <a:ext cx="6584310" cy="1004734"/>
          </a:xfrm>
        </p:spPr>
        <p:txBody>
          <a:bodyPr>
            <a:noAutofit/>
          </a:bodyPr>
          <a:lstStyle/>
          <a:p>
            <a:r>
              <a:rPr lang="en-US" sz="1800" dirty="0" smtClean="0">
                <a:solidFill>
                  <a:schemeClr val="bg1"/>
                </a:solidFill>
              </a:rPr>
              <a:t>Brittany Meucci</a:t>
            </a:r>
          </a:p>
          <a:p>
            <a:r>
              <a:rPr lang="en-US" sz="1800" dirty="0" smtClean="0">
                <a:solidFill>
                  <a:schemeClr val="bg1"/>
                </a:solidFill>
              </a:rPr>
              <a:t>Mentor- Dr. Moses </a:t>
            </a:r>
            <a:r>
              <a:rPr lang="en-US" sz="1800" dirty="0" err="1" smtClean="0">
                <a:solidFill>
                  <a:schemeClr val="bg1"/>
                </a:solidFill>
              </a:rPr>
              <a:t>Milazzo</a:t>
            </a:r>
            <a:endParaRPr lang="en-US" sz="1800" dirty="0" smtClean="0">
              <a:solidFill>
                <a:schemeClr val="bg1"/>
              </a:solidFill>
            </a:endParaRPr>
          </a:p>
          <a:p>
            <a:r>
              <a:rPr lang="en-US" sz="1800" dirty="0" smtClean="0">
                <a:solidFill>
                  <a:schemeClr val="bg1"/>
                </a:solidFill>
              </a:rPr>
              <a:t>Northern Arizona University-NASA Space Grant</a:t>
            </a:r>
            <a:endParaRPr lang="en-US" sz="18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8" y="5733688"/>
            <a:ext cx="1242894" cy="10047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05" y="5145205"/>
            <a:ext cx="900838" cy="15932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 y="1538872"/>
            <a:ext cx="10099305" cy="4084787"/>
          </a:xfrm>
          <a:prstGeom prst="rect">
            <a:avLst/>
          </a:prstGeom>
        </p:spPr>
      </p:pic>
      <p:sp>
        <p:nvSpPr>
          <p:cNvPr id="6" name="TextBox 5"/>
          <p:cNvSpPr txBox="1"/>
          <p:nvPr/>
        </p:nvSpPr>
        <p:spPr>
          <a:xfrm>
            <a:off x="9658433" y="5145205"/>
            <a:ext cx="1469572" cy="369332"/>
          </a:xfrm>
          <a:prstGeom prst="rect">
            <a:avLst/>
          </a:prstGeom>
          <a:noFill/>
        </p:spPr>
        <p:txBody>
          <a:bodyPr wrap="square" rtlCol="0">
            <a:spAutoFit/>
          </a:bodyPr>
          <a:lstStyle/>
          <a:p>
            <a:r>
              <a:rPr lang="en-US" dirty="0" smtClean="0"/>
              <a:t>25 cm/pixel</a:t>
            </a:r>
            <a:endParaRPr lang="en-US" dirty="0"/>
          </a:p>
        </p:txBody>
      </p:sp>
    </p:spTree>
    <p:extLst>
      <p:ext uri="{BB962C8B-B14F-4D97-AF65-F5344CB8AC3E}">
        <p14:creationId xmlns:p14="http://schemas.microsoft.com/office/powerpoint/2010/main" val="2992965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72" y="197543"/>
            <a:ext cx="10515600" cy="1325563"/>
          </a:xfrm>
        </p:spPr>
        <p:txBody>
          <a:bodyPr/>
          <a:lstStyle/>
          <a:p>
            <a:pPr algn="ctr"/>
            <a:r>
              <a:rPr lang="en-US" dirty="0" smtClean="0">
                <a:solidFill>
                  <a:schemeClr val="bg1"/>
                </a:solidFill>
              </a:rPr>
              <a:t>What is Columnar Jointing?</a:t>
            </a:r>
            <a:endParaRPr lang="en-US" dirty="0">
              <a:solidFill>
                <a:schemeClr val="bg1"/>
              </a:solidFill>
            </a:endParaRPr>
          </a:p>
        </p:txBody>
      </p:sp>
      <p:pic>
        <p:nvPicPr>
          <p:cNvPr id="5" name="Content Placeholder 4"/>
          <p:cNvPicPr>
            <a:picLocks noGrp="1" noChangeAspect="1"/>
          </p:cNvPicPr>
          <p:nvPr>
            <p:ph sz="half" idx="1"/>
          </p:nvPr>
        </p:nvPicPr>
        <p:blipFill>
          <a:blip r:embed="rId3"/>
          <a:stretch>
            <a:fillRect/>
          </a:stretch>
        </p:blipFill>
        <p:spPr>
          <a:xfrm>
            <a:off x="606188" y="1825625"/>
            <a:ext cx="5181600" cy="3456243"/>
          </a:xfrm>
          <a:prstGeom prst="rect">
            <a:avLst/>
          </a:prstGeom>
        </p:spPr>
      </p:pic>
      <p:pic>
        <p:nvPicPr>
          <p:cNvPr id="6" name="Content Placeholder 5"/>
          <p:cNvPicPr>
            <a:picLocks noGrp="1" noChangeAspect="1"/>
          </p:cNvPicPr>
          <p:nvPr>
            <p:ph sz="half" idx="2"/>
          </p:nvPr>
        </p:nvPicPr>
        <p:blipFill>
          <a:blip r:embed="rId4"/>
          <a:stretch>
            <a:fillRect/>
          </a:stretch>
        </p:blipFill>
        <p:spPr>
          <a:xfrm>
            <a:off x="5787788" y="1330840"/>
            <a:ext cx="6155140" cy="4655521"/>
          </a:xfrm>
          <a:prstGeom prst="rect">
            <a:avLst/>
          </a:prstGeom>
        </p:spPr>
      </p:pic>
      <p:sp>
        <p:nvSpPr>
          <p:cNvPr id="3" name="TextBox 2"/>
          <p:cNvSpPr txBox="1"/>
          <p:nvPr/>
        </p:nvSpPr>
        <p:spPr>
          <a:xfrm>
            <a:off x="5787788" y="6104214"/>
            <a:ext cx="4082143" cy="400110"/>
          </a:xfrm>
          <a:prstGeom prst="rect">
            <a:avLst/>
          </a:prstGeom>
          <a:noFill/>
        </p:spPr>
        <p:txBody>
          <a:bodyPr wrap="square" rtlCol="0">
            <a:spAutoFit/>
          </a:bodyPr>
          <a:lstStyle/>
          <a:p>
            <a:r>
              <a:rPr lang="en-US" sz="2000" dirty="0" smtClean="0">
                <a:solidFill>
                  <a:schemeClr val="bg1"/>
                </a:solidFill>
              </a:rPr>
              <a:t>North Ninepin Island, Hong Kong</a:t>
            </a:r>
            <a:endParaRPr lang="en-US" sz="2000" dirty="0">
              <a:solidFill>
                <a:schemeClr val="bg1"/>
              </a:solidFill>
            </a:endParaRPr>
          </a:p>
        </p:txBody>
      </p:sp>
    </p:spTree>
    <p:extLst>
      <p:ext uri="{BB962C8B-B14F-4D97-AF65-F5344CB8AC3E}">
        <p14:creationId xmlns:p14="http://schemas.microsoft.com/office/powerpoint/2010/main" val="2846270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031" y="549568"/>
            <a:ext cx="10587241" cy="1164932"/>
          </a:xfrm>
        </p:spPr>
        <p:txBody>
          <a:bodyPr>
            <a:normAutofit fontScale="90000"/>
          </a:bodyPr>
          <a:lstStyle/>
          <a:p>
            <a:pPr algn="ctr"/>
            <a:r>
              <a:rPr lang="en-US" sz="6000" dirty="0" smtClean="0">
                <a:solidFill>
                  <a:schemeClr val="bg1"/>
                </a:solidFill>
              </a:rPr>
              <a:t>High Resolution Imaging Science Experiment (</a:t>
            </a:r>
            <a:r>
              <a:rPr lang="en-US" sz="6000" dirty="0" err="1" smtClean="0">
                <a:solidFill>
                  <a:schemeClr val="bg1"/>
                </a:solidFill>
              </a:rPr>
              <a:t>HiRISE</a:t>
            </a:r>
            <a:r>
              <a:rPr lang="en-US" sz="6000" dirty="0" smtClean="0">
                <a:solidFill>
                  <a:schemeClr val="bg1"/>
                </a:solidFill>
              </a:rPr>
              <a:t>)</a:t>
            </a:r>
            <a:endParaRPr lang="en-US" sz="6000" dirty="0">
              <a:solidFill>
                <a:schemeClr val="bg1"/>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72194" y="1859823"/>
            <a:ext cx="6154835" cy="4873625"/>
          </a:xfrm>
        </p:spPr>
      </p:pic>
      <p:sp>
        <p:nvSpPr>
          <p:cNvPr id="4" name="Text Placeholder 3"/>
          <p:cNvSpPr>
            <a:spLocks noGrp="1"/>
          </p:cNvSpPr>
          <p:nvPr>
            <p:ph type="body" sz="half" idx="2"/>
          </p:nvPr>
        </p:nvSpPr>
        <p:spPr>
          <a:xfrm>
            <a:off x="589703" y="1714500"/>
            <a:ext cx="3932237" cy="2118018"/>
          </a:xfrm>
        </p:spPr>
        <p:txBody>
          <a:bodyPr/>
          <a:lstStyle/>
          <a:p>
            <a:pPr marL="285750" indent="-285750">
              <a:buFontTx/>
              <a:buChar char="-"/>
            </a:pPr>
            <a:r>
              <a:rPr lang="en-US" sz="2000" dirty="0" smtClean="0">
                <a:solidFill>
                  <a:schemeClr val="bg1"/>
                </a:solidFill>
              </a:rPr>
              <a:t>On board the MRO</a:t>
            </a:r>
          </a:p>
          <a:p>
            <a:pPr marL="285750" indent="-285750">
              <a:buFontTx/>
              <a:buChar char="-"/>
            </a:pPr>
            <a:r>
              <a:rPr lang="en-US" sz="2000" dirty="0" smtClean="0">
                <a:solidFill>
                  <a:schemeClr val="bg1"/>
                </a:solidFill>
              </a:rPr>
              <a:t>~1 % canvassed</a:t>
            </a:r>
          </a:p>
          <a:p>
            <a:pPr marL="285750" indent="-285750">
              <a:buFontTx/>
              <a:buChar char="-"/>
            </a:pPr>
            <a:r>
              <a:rPr lang="en-US" sz="2000" dirty="0" smtClean="0">
                <a:solidFill>
                  <a:schemeClr val="bg1"/>
                </a:solidFill>
              </a:rPr>
              <a:t>30,000 + photos</a:t>
            </a:r>
          </a:p>
          <a:p>
            <a:pPr marL="285750" indent="-285750">
              <a:buFontTx/>
              <a:buChar char="-"/>
            </a:pPr>
            <a:r>
              <a:rPr lang="en-US" sz="2000" dirty="0" smtClean="0">
                <a:solidFill>
                  <a:schemeClr val="bg1"/>
                </a:solidFill>
              </a:rPr>
              <a:t>370-400 km above Mars</a:t>
            </a:r>
          </a:p>
          <a:p>
            <a:pPr marL="285750" indent="-285750">
              <a:buFontTx/>
              <a:buChar char="-"/>
            </a:pPr>
            <a:r>
              <a:rPr lang="en-US" sz="2000" dirty="0" smtClean="0">
                <a:solidFill>
                  <a:schemeClr val="bg1"/>
                </a:solidFill>
              </a:rPr>
              <a:t>1 m objects</a:t>
            </a:r>
          </a:p>
          <a:p>
            <a:pPr marL="285750" indent="-285750">
              <a:buFontTx/>
              <a:buChar char="-"/>
            </a:pPr>
            <a:endParaRPr lang="en-US" dirty="0"/>
          </a:p>
        </p:txBody>
      </p:sp>
      <p:pic>
        <p:nvPicPr>
          <p:cNvPr id="6" name="Picture 5"/>
          <p:cNvPicPr>
            <a:picLocks noChangeAspect="1"/>
          </p:cNvPicPr>
          <p:nvPr/>
        </p:nvPicPr>
        <p:blipFill>
          <a:blip r:embed="rId4"/>
          <a:stretch>
            <a:fillRect/>
          </a:stretch>
        </p:blipFill>
        <p:spPr>
          <a:xfrm>
            <a:off x="339619" y="3963194"/>
            <a:ext cx="4432406" cy="2770254"/>
          </a:xfrm>
          <a:prstGeom prst="rect">
            <a:avLst/>
          </a:prstGeom>
        </p:spPr>
      </p:pic>
    </p:spTree>
    <p:extLst>
      <p:ext uri="{BB962C8B-B14F-4D97-AF65-F5344CB8AC3E}">
        <p14:creationId xmlns:p14="http://schemas.microsoft.com/office/powerpoint/2010/main" val="3118729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dirty="0" smtClean="0">
                <a:solidFill>
                  <a:schemeClr val="bg1"/>
                </a:solidFill>
              </a:rPr>
              <a:t>Where is it?</a:t>
            </a:r>
            <a:endParaRPr lang="en-US" sz="7200" dirty="0">
              <a:solidFill>
                <a:schemeClr val="bg1"/>
              </a:solidFill>
            </a:endParaRPr>
          </a:p>
        </p:txBody>
      </p:sp>
      <p:sp>
        <p:nvSpPr>
          <p:cNvPr id="3" name="Content Placeholder 2"/>
          <p:cNvSpPr>
            <a:spLocks noGrp="1"/>
          </p:cNvSpPr>
          <p:nvPr>
            <p:ph sz="half" idx="1"/>
          </p:nvPr>
        </p:nvSpPr>
        <p:spPr/>
        <p:txBody>
          <a:bodyPr/>
          <a:lstStyle/>
          <a:p>
            <a:pPr marL="0" indent="0">
              <a:buNone/>
            </a:pPr>
            <a:r>
              <a:rPr lang="en-US" dirty="0" smtClean="0">
                <a:solidFill>
                  <a:schemeClr val="bg1"/>
                </a:solidFill>
              </a:rPr>
              <a:t>- Impact processes</a:t>
            </a:r>
          </a:p>
          <a:p>
            <a:pPr marL="0" indent="0">
              <a:buNone/>
            </a:pPr>
            <a:r>
              <a:rPr lang="en-US" dirty="0" smtClean="0">
                <a:solidFill>
                  <a:schemeClr val="bg1"/>
                </a:solidFill>
              </a:rPr>
              <a:t>- Volcanic processes</a:t>
            </a:r>
          </a:p>
          <a:p>
            <a:pPr marL="0" indent="0">
              <a:buNone/>
            </a:pPr>
            <a:r>
              <a:rPr lang="en-US" dirty="0" smtClean="0">
                <a:solidFill>
                  <a:schemeClr val="bg1"/>
                </a:solidFill>
              </a:rPr>
              <a:t>- Crater walls</a:t>
            </a:r>
            <a:endParaRPr lang="en-US" dirty="0">
              <a:solidFill>
                <a:schemeClr val="bg1"/>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04557" y="3086099"/>
            <a:ext cx="5181600" cy="3363686"/>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043" r="39192"/>
          <a:stretch/>
        </p:blipFill>
        <p:spPr>
          <a:xfrm>
            <a:off x="9454242" y="348200"/>
            <a:ext cx="2073730" cy="6509800"/>
          </a:xfrm>
          <a:prstGeom prst="rect">
            <a:avLst/>
          </a:prstGeom>
        </p:spPr>
      </p:pic>
      <p:sp>
        <p:nvSpPr>
          <p:cNvPr id="7" name="Oval 6"/>
          <p:cNvSpPr/>
          <p:nvPr/>
        </p:nvSpPr>
        <p:spPr>
          <a:xfrm>
            <a:off x="10042071" y="2455579"/>
            <a:ext cx="669472" cy="630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737271" y="6445042"/>
            <a:ext cx="1507671" cy="369332"/>
          </a:xfrm>
          <a:prstGeom prst="rect">
            <a:avLst/>
          </a:prstGeom>
          <a:noFill/>
        </p:spPr>
        <p:txBody>
          <a:bodyPr wrap="square" rtlCol="0">
            <a:spAutoFit/>
          </a:bodyPr>
          <a:lstStyle/>
          <a:p>
            <a:r>
              <a:rPr lang="en-US" dirty="0" smtClean="0"/>
              <a:t>25 cm/pixel</a:t>
            </a:r>
            <a:endParaRPr lang="en-US" dirty="0"/>
          </a:p>
        </p:txBody>
      </p:sp>
      <p:sp>
        <p:nvSpPr>
          <p:cNvPr id="8" name="TextBox 7"/>
          <p:cNvSpPr txBox="1"/>
          <p:nvPr/>
        </p:nvSpPr>
        <p:spPr>
          <a:xfrm>
            <a:off x="7535636" y="5992297"/>
            <a:ext cx="1507671" cy="369332"/>
          </a:xfrm>
          <a:prstGeom prst="rect">
            <a:avLst/>
          </a:prstGeom>
          <a:noFill/>
        </p:spPr>
        <p:txBody>
          <a:bodyPr wrap="square" rtlCol="0">
            <a:spAutoFit/>
          </a:bodyPr>
          <a:lstStyle/>
          <a:p>
            <a:r>
              <a:rPr lang="en-US" dirty="0" smtClean="0"/>
              <a:t>25 cm/pixel</a:t>
            </a:r>
            <a:endParaRPr lang="en-US" dirty="0"/>
          </a:p>
        </p:txBody>
      </p:sp>
    </p:spTree>
    <p:extLst>
      <p:ext uri="{BB962C8B-B14F-4D97-AF65-F5344CB8AC3E}">
        <p14:creationId xmlns:p14="http://schemas.microsoft.com/office/powerpoint/2010/main" val="3370194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9817" y="481694"/>
            <a:ext cx="4042455" cy="979714"/>
          </a:xfrm>
        </p:spPr>
        <p:txBody>
          <a:bodyPr>
            <a:normAutofit/>
          </a:bodyPr>
          <a:lstStyle/>
          <a:p>
            <a:pPr algn="ctr"/>
            <a:r>
              <a:rPr lang="en-US" sz="6000" dirty="0" smtClean="0">
                <a:solidFill>
                  <a:schemeClr val="bg1"/>
                </a:solidFill>
              </a:rPr>
              <a:t>Importance</a:t>
            </a:r>
            <a:endParaRPr lang="en-US" sz="6000" dirty="0">
              <a:solidFill>
                <a:schemeClr val="bg1"/>
              </a:solidFill>
            </a:endParaRPr>
          </a:p>
        </p:txBody>
      </p:sp>
      <p:pic>
        <p:nvPicPr>
          <p:cNvPr id="5" name="Content Placeholder 4"/>
          <p:cNvPicPr>
            <a:picLocks noGrp="1" noChangeAspect="1"/>
          </p:cNvPicPr>
          <p:nvPr>
            <p:ph idx="1"/>
          </p:nvPr>
        </p:nvPicPr>
        <p:blipFill>
          <a:blip r:embed="rId3"/>
          <a:stretch>
            <a:fillRect/>
          </a:stretch>
        </p:blipFill>
        <p:spPr>
          <a:xfrm>
            <a:off x="0" y="620487"/>
            <a:ext cx="7122602" cy="5926364"/>
          </a:xfrm>
          <a:prstGeom prst="rect">
            <a:avLst/>
          </a:prstGeom>
        </p:spPr>
      </p:pic>
      <p:sp>
        <p:nvSpPr>
          <p:cNvPr id="4" name="Text Placeholder 3"/>
          <p:cNvSpPr>
            <a:spLocks noGrp="1"/>
          </p:cNvSpPr>
          <p:nvPr>
            <p:ph type="body" sz="half" idx="2"/>
          </p:nvPr>
        </p:nvSpPr>
        <p:spPr>
          <a:xfrm>
            <a:off x="7528945" y="2644776"/>
            <a:ext cx="4184197" cy="1877786"/>
          </a:xfrm>
        </p:spPr>
        <p:txBody>
          <a:bodyPr>
            <a:normAutofit/>
          </a:bodyPr>
          <a:lstStyle/>
          <a:p>
            <a:r>
              <a:rPr lang="en-US" sz="3200" dirty="0" smtClean="0">
                <a:solidFill>
                  <a:schemeClr val="bg1"/>
                </a:solidFill>
              </a:rPr>
              <a:t>-Previous life</a:t>
            </a:r>
          </a:p>
          <a:p>
            <a:r>
              <a:rPr lang="en-US" sz="3200" dirty="0" smtClean="0">
                <a:solidFill>
                  <a:schemeClr val="bg1"/>
                </a:solidFill>
              </a:rPr>
              <a:t>-Fresh water lake deposits</a:t>
            </a:r>
            <a:endParaRPr lang="en-US" sz="3200" dirty="0">
              <a:solidFill>
                <a:schemeClr val="bg1"/>
              </a:solidFill>
            </a:endParaRPr>
          </a:p>
        </p:txBody>
      </p:sp>
    </p:spTree>
    <p:extLst>
      <p:ext uri="{BB962C8B-B14F-4D97-AF65-F5344CB8AC3E}">
        <p14:creationId xmlns:p14="http://schemas.microsoft.com/office/powerpoint/2010/main" val="1610256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7200"/>
            <a:ext cx="9144000" cy="897392"/>
          </a:xfrm>
        </p:spPr>
        <p:txBody>
          <a:bodyPr>
            <a:normAutofit fontScale="90000"/>
          </a:bodyPr>
          <a:lstStyle/>
          <a:p>
            <a:r>
              <a:rPr lang="en-US" dirty="0" smtClean="0">
                <a:solidFill>
                  <a:schemeClr val="bg1"/>
                </a:solidFill>
              </a:rPr>
              <a:t>Conclusions</a:t>
            </a:r>
            <a:endParaRPr lang="en-US" dirty="0">
              <a:solidFill>
                <a:schemeClr val="bg1"/>
              </a:solidFill>
            </a:endParaRPr>
          </a:p>
        </p:txBody>
      </p:sp>
      <p:sp>
        <p:nvSpPr>
          <p:cNvPr id="3" name="Subtitle 2"/>
          <p:cNvSpPr>
            <a:spLocks noGrp="1"/>
          </p:cNvSpPr>
          <p:nvPr>
            <p:ph type="subTitle" idx="1"/>
          </p:nvPr>
        </p:nvSpPr>
        <p:spPr>
          <a:xfrm>
            <a:off x="1344386" y="2416628"/>
            <a:ext cx="9144000" cy="3380014"/>
          </a:xfrm>
        </p:spPr>
        <p:txBody>
          <a:bodyPr>
            <a:normAutofit/>
          </a:bodyPr>
          <a:lstStyle/>
          <a:p>
            <a:pPr marL="342900" indent="-342900">
              <a:buFontTx/>
              <a:buChar char="-"/>
            </a:pPr>
            <a:r>
              <a:rPr lang="en-US" dirty="0" smtClean="0">
                <a:solidFill>
                  <a:schemeClr val="bg1"/>
                </a:solidFill>
              </a:rPr>
              <a:t>Lava-water interaction</a:t>
            </a:r>
          </a:p>
          <a:p>
            <a:pPr marL="342900" indent="-342900">
              <a:buFontTx/>
              <a:buChar char="-"/>
            </a:pPr>
            <a:r>
              <a:rPr lang="en-US" dirty="0" smtClean="0">
                <a:solidFill>
                  <a:schemeClr val="bg1"/>
                </a:solidFill>
              </a:rPr>
              <a:t>Discovered by MRO’s </a:t>
            </a:r>
            <a:r>
              <a:rPr lang="en-US" dirty="0" err="1" smtClean="0">
                <a:solidFill>
                  <a:schemeClr val="bg1"/>
                </a:solidFill>
              </a:rPr>
              <a:t>HiRISE</a:t>
            </a:r>
            <a:r>
              <a:rPr lang="en-US" dirty="0" smtClean="0">
                <a:solidFill>
                  <a:schemeClr val="bg1"/>
                </a:solidFill>
              </a:rPr>
              <a:t> </a:t>
            </a:r>
          </a:p>
          <a:p>
            <a:pPr marL="342900" indent="-342900">
              <a:buFontTx/>
              <a:buChar char="-"/>
            </a:pPr>
            <a:r>
              <a:rPr lang="en-US" dirty="0" smtClean="0">
                <a:solidFill>
                  <a:schemeClr val="bg1"/>
                </a:solidFill>
              </a:rPr>
              <a:t>~1% canvassed</a:t>
            </a:r>
          </a:p>
          <a:p>
            <a:pPr marL="342900" indent="-342900">
              <a:buFontTx/>
              <a:buChar char="-"/>
            </a:pPr>
            <a:r>
              <a:rPr lang="en-US" dirty="0" smtClean="0">
                <a:solidFill>
                  <a:schemeClr val="bg1"/>
                </a:solidFill>
              </a:rPr>
              <a:t>Found only in impact processes</a:t>
            </a:r>
          </a:p>
          <a:p>
            <a:pPr marL="342900" indent="-342900">
              <a:buFontTx/>
              <a:buChar char="-"/>
            </a:pPr>
            <a:r>
              <a:rPr lang="en-US" dirty="0" smtClean="0">
                <a:solidFill>
                  <a:schemeClr val="bg1"/>
                </a:solidFill>
              </a:rPr>
              <a:t>Life on Mars</a:t>
            </a:r>
            <a:endParaRPr lang="en-US" dirty="0">
              <a:solidFill>
                <a:schemeClr val="bg1"/>
              </a:solidFill>
            </a:endParaRPr>
          </a:p>
        </p:txBody>
      </p:sp>
    </p:spTree>
    <p:extLst>
      <p:ext uri="{BB962C8B-B14F-4D97-AF65-F5344CB8AC3E}">
        <p14:creationId xmlns:p14="http://schemas.microsoft.com/office/powerpoint/2010/main" val="1052572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000" dirty="0" smtClean="0">
                <a:solidFill>
                  <a:schemeClr val="bg1"/>
                </a:solidFill>
              </a:rPr>
              <a:t>Future Research</a:t>
            </a:r>
            <a:endParaRPr lang="en-US" sz="8000" dirty="0">
              <a:solidFill>
                <a:schemeClr val="bg1"/>
              </a:solidFill>
            </a:endParaRPr>
          </a:p>
        </p:txBody>
      </p:sp>
      <p:pic>
        <p:nvPicPr>
          <p:cNvPr id="5" name="Content Placeholder 4"/>
          <p:cNvPicPr>
            <a:picLocks noGrp="1" noChangeAspect="1"/>
          </p:cNvPicPr>
          <p:nvPr>
            <p:ph sz="half" idx="2"/>
          </p:nvPr>
        </p:nvPicPr>
        <p:blipFill>
          <a:blip r:embed="rId3"/>
          <a:stretch>
            <a:fillRect/>
          </a:stretch>
        </p:blipFill>
        <p:spPr>
          <a:xfrm>
            <a:off x="2860221" y="1690688"/>
            <a:ext cx="6471557" cy="4849246"/>
          </a:xfrm>
          <a:prstGeom prst="rect">
            <a:avLst/>
          </a:prstGeom>
        </p:spPr>
      </p:pic>
    </p:spTree>
    <p:extLst>
      <p:ext uri="{BB962C8B-B14F-4D97-AF65-F5344CB8AC3E}">
        <p14:creationId xmlns:p14="http://schemas.microsoft.com/office/powerpoint/2010/main" val="4294434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38843"/>
            <a:ext cx="9144000" cy="3739243"/>
          </a:xfrm>
        </p:spPr>
        <p:txBody>
          <a:bodyPr>
            <a:normAutofit/>
          </a:bodyPr>
          <a:lstStyle/>
          <a:p>
            <a:r>
              <a:rPr lang="en-US" dirty="0" smtClean="0">
                <a:solidFill>
                  <a:schemeClr val="bg1"/>
                </a:solidFill>
              </a:rPr>
              <a:t>Acknowledgements</a:t>
            </a:r>
            <a:br>
              <a:rPr lang="en-US" dirty="0" smtClean="0">
                <a:solidFill>
                  <a:schemeClr val="bg1"/>
                </a:solidFill>
              </a:rPr>
            </a:br>
            <a:r>
              <a:rPr lang="en-US" dirty="0" smtClean="0">
                <a:solidFill>
                  <a:schemeClr val="bg1"/>
                </a:solidFill>
              </a:rPr>
              <a:t/>
            </a:r>
            <a:br>
              <a:rPr lang="en-US" dirty="0" smtClean="0">
                <a:solidFill>
                  <a:schemeClr val="bg1"/>
                </a:solidFill>
              </a:rPr>
            </a:br>
            <a:r>
              <a:rPr lang="en-US" sz="2700" dirty="0" smtClean="0">
                <a:solidFill>
                  <a:schemeClr val="bg1"/>
                </a:solidFill>
              </a:rPr>
              <a:t>NASA </a:t>
            </a:r>
            <a:r>
              <a:rPr lang="en-US" sz="2700" dirty="0" smtClean="0">
                <a:solidFill>
                  <a:schemeClr val="bg1"/>
                </a:solidFill>
              </a:rPr>
              <a:t>Space Grant program</a:t>
            </a:r>
            <a:br>
              <a:rPr lang="en-US" sz="2700" dirty="0" smtClean="0">
                <a:solidFill>
                  <a:schemeClr val="bg1"/>
                </a:solidFill>
              </a:rPr>
            </a:br>
            <a:r>
              <a:rPr lang="en-US" sz="2700" dirty="0" smtClean="0">
                <a:solidFill>
                  <a:schemeClr val="bg1"/>
                </a:solidFill>
              </a:rPr>
              <a:t>Northern Arizona </a:t>
            </a:r>
            <a:r>
              <a:rPr lang="en-US" sz="2700" dirty="0" smtClean="0">
                <a:solidFill>
                  <a:schemeClr val="bg1"/>
                </a:solidFill>
              </a:rPr>
              <a:t>University</a:t>
            </a:r>
            <a:r>
              <a:rPr lang="en-US" sz="2700" dirty="0" smtClean="0">
                <a:solidFill>
                  <a:schemeClr val="bg1"/>
                </a:solidFill>
              </a:rPr>
              <a:t/>
            </a:r>
            <a:br>
              <a:rPr lang="en-US" sz="2700" dirty="0" smtClean="0">
                <a:solidFill>
                  <a:schemeClr val="bg1"/>
                </a:solidFill>
              </a:rPr>
            </a:br>
            <a:r>
              <a:rPr lang="en-US" sz="2700" dirty="0" smtClean="0">
                <a:solidFill>
                  <a:schemeClr val="bg1"/>
                </a:solidFill>
              </a:rPr>
              <a:t>Dr. Barlow and Mrs. </a:t>
            </a:r>
            <a:r>
              <a:rPr lang="en-US" sz="2700" dirty="0" err="1" smtClean="0">
                <a:solidFill>
                  <a:schemeClr val="bg1"/>
                </a:solidFill>
              </a:rPr>
              <a:t>Stigmon</a:t>
            </a:r>
            <a:r>
              <a:rPr lang="en-US" sz="2700" dirty="0" smtClean="0">
                <a:solidFill>
                  <a:schemeClr val="bg1"/>
                </a:solidFill>
              </a:rPr>
              <a:t/>
            </a:r>
            <a:br>
              <a:rPr lang="en-US" sz="2700" dirty="0" smtClean="0">
                <a:solidFill>
                  <a:schemeClr val="bg1"/>
                </a:solidFill>
              </a:rPr>
            </a:br>
            <a:r>
              <a:rPr lang="en-US" sz="2700" dirty="0">
                <a:solidFill>
                  <a:schemeClr val="bg1"/>
                </a:solidFill>
              </a:rPr>
              <a:t/>
            </a:r>
            <a:br>
              <a:rPr lang="en-US" sz="2700" dirty="0">
                <a:solidFill>
                  <a:schemeClr val="bg1"/>
                </a:solidFill>
              </a:rPr>
            </a:br>
            <a:r>
              <a:rPr lang="en-US" sz="2700" dirty="0" smtClean="0">
                <a:solidFill>
                  <a:schemeClr val="bg1"/>
                </a:solidFill>
              </a:rPr>
              <a:t>And a special thanks to my mentor, Dr. </a:t>
            </a:r>
            <a:r>
              <a:rPr lang="en-US" sz="2700" dirty="0" err="1" smtClean="0">
                <a:solidFill>
                  <a:schemeClr val="bg1"/>
                </a:solidFill>
              </a:rPr>
              <a:t>Milazzo</a:t>
            </a:r>
            <a:endParaRPr lang="en-US" sz="2700" dirty="0">
              <a:solidFill>
                <a:schemeClr val="bg1"/>
              </a:solidFill>
            </a:endParaRPr>
          </a:p>
        </p:txBody>
      </p:sp>
      <p:sp>
        <p:nvSpPr>
          <p:cNvPr id="3" name="Subtitle 2"/>
          <p:cNvSpPr>
            <a:spLocks noGrp="1"/>
          </p:cNvSpPr>
          <p:nvPr>
            <p:ph type="subTitle" idx="1"/>
          </p:nvPr>
        </p:nvSpPr>
        <p:spPr>
          <a:xfrm>
            <a:off x="1524000" y="5136924"/>
            <a:ext cx="9144000" cy="783350"/>
          </a:xfrm>
        </p:spPr>
        <p:txBody>
          <a:bodyPr>
            <a:normAutofit/>
          </a:bodyPr>
          <a:lstStyle/>
          <a:p>
            <a:r>
              <a:rPr lang="en-US" sz="4400" dirty="0" smtClean="0">
                <a:solidFill>
                  <a:schemeClr val="bg1"/>
                </a:solidFill>
              </a:rPr>
              <a:t>Questions?</a:t>
            </a:r>
            <a:endParaRPr lang="en-US" sz="4400" dirty="0">
              <a:solidFill>
                <a:schemeClr val="bg1"/>
              </a:solidFill>
            </a:endParaRPr>
          </a:p>
        </p:txBody>
      </p:sp>
    </p:spTree>
    <p:extLst>
      <p:ext uri="{BB962C8B-B14F-4D97-AF65-F5344CB8AC3E}">
        <p14:creationId xmlns:p14="http://schemas.microsoft.com/office/powerpoint/2010/main" val="96356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645</Words>
  <Application>Microsoft Office PowerPoint</Application>
  <PresentationFormat>Widescreen</PresentationFormat>
  <Paragraphs>45</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Franklin Gothic Book</vt:lpstr>
      <vt:lpstr>Palatino Linotype</vt:lpstr>
      <vt:lpstr>Office Theme</vt:lpstr>
      <vt:lpstr>Searching for Columnar Jointing on Mars</vt:lpstr>
      <vt:lpstr>What is Columnar Jointing?</vt:lpstr>
      <vt:lpstr>High Resolution Imaging Science Experiment (HiRISE)</vt:lpstr>
      <vt:lpstr>Where is it?</vt:lpstr>
      <vt:lpstr>Importance</vt:lpstr>
      <vt:lpstr>Conclusions</vt:lpstr>
      <vt:lpstr>Future Research</vt:lpstr>
      <vt:lpstr>Acknowledgements  NASA Space Grant program Northern Arizona University Dr. Barlow and Mrs. Stigmon  And a special thanks to my mentor, Dr. Milazzo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Meucci</dc:creator>
  <cp:lastModifiedBy>Brittany Meucci</cp:lastModifiedBy>
  <cp:revision>46</cp:revision>
  <dcterms:created xsi:type="dcterms:W3CDTF">2013-11-21T22:07:05Z</dcterms:created>
  <dcterms:modified xsi:type="dcterms:W3CDTF">2014-04-03T02:41:46Z</dcterms:modified>
</cp:coreProperties>
</file>